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0" r:id="rId2"/>
    <p:sldId id="274" r:id="rId3"/>
    <p:sldId id="271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41" autoAdjust="0"/>
  </p:normalViewPr>
  <p:slideViewPr>
    <p:cSldViewPr>
      <p:cViewPr varScale="1">
        <p:scale>
          <a:sx n="61" d="100"/>
          <a:sy n="61" d="100"/>
        </p:scale>
        <p:origin x="-141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B9653-D834-4FEE-9999-EB71B39659E8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07E00-44C3-4E70-8769-E5AA7130A4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07E00-44C3-4E70-8769-E5AA7130A44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DA715C-D057-43BA-95D5-80A899DBCFFD}" type="datetimeFigureOut">
              <a:rPr lang="en-US" smtClean="0"/>
              <a:pPr/>
              <a:t>1/17/2013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5D007E-C448-4E57-AC41-D36190A2F62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Ski Area Association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U.S Ski Resorts in Operation 2010/11 Season</a:t>
            </a:r>
          </a:p>
          <a:p>
            <a:pPr algn="ctr">
              <a:buNone/>
            </a:pPr>
            <a:r>
              <a:rPr lang="en-US" dirty="0" smtClean="0"/>
              <a:t>486</a:t>
            </a:r>
          </a:p>
          <a:p>
            <a:pPr algn="ctr"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 U.S. Skier Visits- Northeast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2010/11		13,887,000</a:t>
            </a:r>
          </a:p>
          <a:p>
            <a:pPr algn="ctr">
              <a:buNone/>
            </a:pPr>
            <a:r>
              <a:rPr lang="en-US" dirty="0" smtClean="0"/>
              <a:t>2009/10		13,411,000</a:t>
            </a:r>
          </a:p>
          <a:p>
            <a:pPr algn="ctr">
              <a:buNone/>
            </a:pPr>
            <a:r>
              <a:rPr lang="en-US" dirty="0" smtClean="0"/>
              <a:t>2008/09		13,730,000</a:t>
            </a:r>
          </a:p>
          <a:p>
            <a:pPr algn="ctr">
              <a:buNone/>
            </a:pPr>
            <a:r>
              <a:rPr lang="en-US" dirty="0" smtClean="0"/>
              <a:t>2007/08		14,261,000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** 2010/2011- all time record Nationally</a:t>
            </a:r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dirty="0" smtClean="0"/>
              <a:t>		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5" descr="Logo 2009 revised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19800"/>
            <a:ext cx="2933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End ( </a:t>
            </a:r>
            <a:r>
              <a:rPr lang="en-US" sz="3600" dirty="0" err="1" smtClean="0"/>
              <a:t>March~April</a:t>
            </a:r>
            <a:r>
              <a:rPr lang="en-US" sz="3600" dirty="0" smtClean="0"/>
              <a:t> 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Diminishing ski returns</a:t>
            </a:r>
          </a:p>
          <a:p>
            <a:r>
              <a:rPr lang="en-US" dirty="0" smtClean="0"/>
              <a:t>Sales volume in rapid decline</a:t>
            </a:r>
          </a:p>
          <a:p>
            <a:r>
              <a:rPr lang="en-US" sz="1200" dirty="0" smtClean="0"/>
              <a:t>( more than 50 % reduction per week in most cases )</a:t>
            </a:r>
          </a:p>
          <a:p>
            <a:r>
              <a:rPr lang="en-US" dirty="0" smtClean="0"/>
              <a:t>Chasing down inventory levels</a:t>
            </a:r>
          </a:p>
          <a:p>
            <a:r>
              <a:rPr lang="en-US" dirty="0" smtClean="0"/>
              <a:t>Staff size shrinking</a:t>
            </a:r>
          </a:p>
          <a:p>
            <a:r>
              <a:rPr lang="en-US" dirty="0" smtClean="0"/>
              <a:t>Production waste creeping up</a:t>
            </a:r>
          </a:p>
          <a:p>
            <a:r>
              <a:rPr lang="en-US" dirty="0" smtClean="0"/>
              <a:t>Client wants everything open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Big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100 Days to Profit</a:t>
            </a:r>
          </a:p>
          <a:p>
            <a:r>
              <a:rPr lang="en-US" dirty="0" smtClean="0"/>
              <a:t>44 Weekend Days</a:t>
            </a:r>
          </a:p>
          <a:p>
            <a:endParaRPr lang="en-US" dirty="0" smtClean="0"/>
          </a:p>
          <a:p>
            <a:r>
              <a:rPr lang="en-US" dirty="0" smtClean="0"/>
              <a:t>In the “short term”- it will be based on snow making early in the season, the snow sequences and how the weekends present themselves !</a:t>
            </a:r>
          </a:p>
          <a:p>
            <a:endParaRPr lang="en-US" dirty="0" smtClean="0"/>
          </a:p>
          <a:p>
            <a:r>
              <a:rPr lang="en-US" dirty="0" smtClean="0"/>
              <a:t>It’s all about the snow 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Who Owns Which Mountain Resorts ?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Boyne USA – </a:t>
            </a:r>
            <a:r>
              <a:rPr lang="en-US" sz="2400" dirty="0" smtClean="0"/>
              <a:t>Sugarloaf, Loon, Sunday River + 7</a:t>
            </a:r>
          </a:p>
          <a:p>
            <a:r>
              <a:rPr lang="en-US" dirty="0" smtClean="0"/>
              <a:t>Peak Resorts- </a:t>
            </a:r>
            <a:r>
              <a:rPr lang="en-US" sz="2400" dirty="0" err="1" smtClean="0"/>
              <a:t>Attitash</a:t>
            </a:r>
            <a:r>
              <a:rPr lang="en-US" sz="2400" dirty="0" smtClean="0"/>
              <a:t>, Crotched, Mt. Snow, Wildcat +7</a:t>
            </a:r>
          </a:p>
          <a:p>
            <a:r>
              <a:rPr lang="en-US" sz="2400" dirty="0" smtClean="0"/>
              <a:t>State of NY – </a:t>
            </a:r>
            <a:r>
              <a:rPr lang="en-US" sz="2400" dirty="0" err="1" smtClean="0"/>
              <a:t>Belleayre</a:t>
            </a:r>
            <a:r>
              <a:rPr lang="en-US" sz="2400" dirty="0" smtClean="0"/>
              <a:t>, Gore, Whiteface</a:t>
            </a:r>
          </a:p>
          <a:p>
            <a:r>
              <a:rPr lang="en-US" sz="2400" dirty="0" err="1" smtClean="0"/>
              <a:t>Powdr</a:t>
            </a:r>
            <a:r>
              <a:rPr lang="en-US" sz="2400" dirty="0" smtClean="0"/>
              <a:t> Corp – Killington + 7</a:t>
            </a:r>
          </a:p>
          <a:p>
            <a:r>
              <a:rPr lang="en-US" sz="2400" dirty="0" smtClean="0"/>
              <a:t>Triple Peaks LLC – Sunapee, </a:t>
            </a:r>
            <a:r>
              <a:rPr lang="en-US" sz="2400" dirty="0" err="1" smtClean="0"/>
              <a:t>Okemo</a:t>
            </a:r>
            <a:r>
              <a:rPr lang="en-US" sz="2400" dirty="0" smtClean="0"/>
              <a:t> + 1</a:t>
            </a:r>
          </a:p>
          <a:p>
            <a:r>
              <a:rPr lang="en-US" sz="2400" dirty="0" smtClean="0"/>
              <a:t>Intrawest – Stratton + 5</a:t>
            </a:r>
          </a:p>
          <a:p>
            <a:r>
              <a:rPr lang="en-US" sz="2400" dirty="0" smtClean="0"/>
              <a:t>CNL Lifestyle Corp – </a:t>
            </a:r>
            <a:r>
              <a:rPr lang="en-US" sz="2400" dirty="0" err="1" smtClean="0"/>
              <a:t>Bretton</a:t>
            </a:r>
            <a:r>
              <a:rPr lang="en-US" sz="2400" dirty="0" smtClean="0"/>
              <a:t> Woods, Jiminy, </a:t>
            </a:r>
            <a:r>
              <a:rPr lang="en-US" sz="2400" dirty="0" err="1" smtClean="0"/>
              <a:t>Cranmore</a:t>
            </a:r>
            <a:r>
              <a:rPr lang="en-US" sz="2400" dirty="0" smtClean="0"/>
              <a:t> +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Annual Skier Visits </a:t>
            </a:r>
            <a:r>
              <a:rPr lang="en-US" sz="4400" dirty="0" err="1" smtClean="0"/>
              <a:t>Centerplate</a:t>
            </a:r>
            <a:r>
              <a:rPr lang="en-US" sz="4400" dirty="0" smtClean="0"/>
              <a:t> Resorts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Holiday Valley			468,638</a:t>
            </a:r>
          </a:p>
          <a:p>
            <a:r>
              <a:rPr lang="en-US" dirty="0" smtClean="0"/>
              <a:t>Whiteface / Lake Placid		360,000</a:t>
            </a:r>
          </a:p>
          <a:p>
            <a:r>
              <a:rPr lang="en-US" dirty="0" smtClean="0"/>
              <a:t>Smugglers’ Notch		303,400</a:t>
            </a:r>
          </a:p>
          <a:p>
            <a:r>
              <a:rPr lang="en-US" dirty="0" smtClean="0"/>
              <a:t>Jiminy Peak			264,600</a:t>
            </a:r>
          </a:p>
          <a:p>
            <a:r>
              <a:rPr lang="en-US" dirty="0" smtClean="0"/>
              <a:t>Gore				180,000</a:t>
            </a:r>
          </a:p>
          <a:p>
            <a:r>
              <a:rPr lang="en-US" dirty="0" smtClean="0"/>
              <a:t>Gunstock				175,600</a:t>
            </a:r>
          </a:p>
          <a:p>
            <a:r>
              <a:rPr lang="en-US" dirty="0" err="1" smtClean="0"/>
              <a:t>Belleayre</a:t>
            </a:r>
            <a:r>
              <a:rPr lang="en-US" dirty="0" smtClean="0"/>
              <a:t>				169,000</a:t>
            </a:r>
          </a:p>
          <a:p>
            <a:r>
              <a:rPr lang="en-US" dirty="0" smtClean="0"/>
              <a:t>Cannon				130,000</a:t>
            </a:r>
          </a:p>
          <a:p>
            <a:r>
              <a:rPr lang="en-US" dirty="0" smtClean="0"/>
              <a:t>Bromley				  99,000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Ski Area Association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Average number of days = 7.99</a:t>
            </a:r>
          </a:p>
          <a:p>
            <a:r>
              <a:rPr lang="en-US" dirty="0" smtClean="0"/>
              <a:t>Mean age Male = 30.08</a:t>
            </a:r>
          </a:p>
          <a:p>
            <a:r>
              <a:rPr lang="en-US" dirty="0" smtClean="0"/>
              <a:t>Mean age Female = 30.41</a:t>
            </a:r>
          </a:p>
          <a:p>
            <a:r>
              <a:rPr lang="en-US" dirty="0" smtClean="0"/>
              <a:t>HH Income $ 100,000 + = 63.4 %</a:t>
            </a:r>
          </a:p>
          <a:p>
            <a:r>
              <a:rPr lang="en-US" dirty="0" smtClean="0"/>
              <a:t>HH Income $ 50,000 + = 88.9 %</a:t>
            </a:r>
          </a:p>
          <a:p>
            <a:r>
              <a:rPr lang="en-US" dirty="0" smtClean="0"/>
              <a:t>HH Income $ 35,000 - $ 50,000 = 4.0 %</a:t>
            </a:r>
          </a:p>
          <a:p>
            <a:r>
              <a:rPr lang="en-US" dirty="0" smtClean="0"/>
              <a:t>HH with children under 18 = 68.3 %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5" descr="Logo 2009 revised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19800"/>
            <a:ext cx="2933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 Ski Area Association 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$ 6.0B direct spending at ski resorts in 2011/2012</a:t>
            </a:r>
          </a:p>
          <a:p>
            <a:r>
              <a:rPr lang="en-US" dirty="0" smtClean="0"/>
              <a:t>64 % alpine skiers skiing 10 seasons or more</a:t>
            </a:r>
          </a:p>
          <a:p>
            <a:r>
              <a:rPr lang="en-US" dirty="0" smtClean="0"/>
              <a:t>57.5 M average total # visits since 2002/03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Ski Resorts Operated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NSAA reports 473 Ski Resorts operated 2010</a:t>
            </a:r>
          </a:p>
          <a:p>
            <a:r>
              <a:rPr lang="en-US" dirty="0" smtClean="0"/>
              <a:t>Massachusetts		13</a:t>
            </a:r>
          </a:p>
          <a:p>
            <a:r>
              <a:rPr lang="en-US" dirty="0" smtClean="0"/>
              <a:t>New Hampshire		25</a:t>
            </a:r>
          </a:p>
          <a:p>
            <a:r>
              <a:rPr lang="en-US" dirty="0" smtClean="0"/>
              <a:t>Vermont			24</a:t>
            </a:r>
          </a:p>
          <a:p>
            <a:r>
              <a:rPr lang="en-US" dirty="0" smtClean="0"/>
              <a:t>Maine			18</a:t>
            </a:r>
          </a:p>
          <a:p>
            <a:r>
              <a:rPr lang="en-US" dirty="0" smtClean="0"/>
              <a:t>Pennsylvania		29</a:t>
            </a:r>
          </a:p>
          <a:p>
            <a:r>
              <a:rPr lang="en-US" dirty="0" smtClean="0"/>
              <a:t>North Carolina		7</a:t>
            </a:r>
          </a:p>
          <a:p>
            <a:r>
              <a:rPr lang="en-US" dirty="0" smtClean="0"/>
              <a:t>Connecticut		5</a:t>
            </a:r>
          </a:p>
          <a:p>
            <a:r>
              <a:rPr lang="en-US" dirty="0" smtClean="0"/>
              <a:t>New York			48</a:t>
            </a:r>
          </a:p>
          <a:p>
            <a:r>
              <a:rPr lang="en-US" dirty="0" smtClean="0"/>
              <a:t>Rhode Island		1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Skier 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November 		5</a:t>
            </a:r>
          </a:p>
          <a:p>
            <a:r>
              <a:rPr lang="en-US" dirty="0" smtClean="0"/>
              <a:t>December		31</a:t>
            </a:r>
          </a:p>
          <a:p>
            <a:r>
              <a:rPr lang="en-US" dirty="0" smtClean="0"/>
              <a:t>January		31</a:t>
            </a:r>
          </a:p>
          <a:p>
            <a:r>
              <a:rPr lang="en-US" dirty="0" smtClean="0"/>
              <a:t>February		28</a:t>
            </a:r>
          </a:p>
          <a:p>
            <a:r>
              <a:rPr lang="en-US" dirty="0" smtClean="0"/>
              <a:t>March		30</a:t>
            </a:r>
          </a:p>
          <a:p>
            <a:r>
              <a:rPr lang="en-US" dirty="0" smtClean="0"/>
              <a:t>April 		8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Breakdown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Season ( Thanksgiving-Christmas )</a:t>
            </a:r>
          </a:p>
          <a:p>
            <a:r>
              <a:rPr lang="en-US" dirty="0" smtClean="0"/>
              <a:t>Christmas Week – New Years Day</a:t>
            </a:r>
          </a:p>
          <a:p>
            <a:r>
              <a:rPr lang="en-US" dirty="0" smtClean="0"/>
              <a:t>MLK Weekend</a:t>
            </a:r>
          </a:p>
          <a:p>
            <a:r>
              <a:rPr lang="en-US" dirty="0" smtClean="0"/>
              <a:t>February School Vacation / Presidents Day</a:t>
            </a:r>
          </a:p>
          <a:p>
            <a:r>
              <a:rPr lang="en-US" dirty="0" smtClean="0"/>
              <a:t>Canadian Provinces weeks</a:t>
            </a:r>
          </a:p>
          <a:p>
            <a:r>
              <a:rPr lang="en-US" dirty="0" smtClean="0"/>
              <a:t>Spring break, Easter, Spring skiing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Beginning ( November ~ December 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Questionable ski conditions</a:t>
            </a:r>
          </a:p>
          <a:p>
            <a:r>
              <a:rPr lang="en-US" dirty="0" smtClean="0"/>
              <a:t>Slow sales, building inventories</a:t>
            </a:r>
          </a:p>
          <a:p>
            <a:r>
              <a:rPr lang="en-US" dirty="0" smtClean="0"/>
              <a:t>High waste, High employee meals</a:t>
            </a:r>
          </a:p>
          <a:p>
            <a:r>
              <a:rPr lang="en-US" dirty="0" smtClean="0"/>
              <a:t> Training</a:t>
            </a:r>
          </a:p>
          <a:p>
            <a:r>
              <a:rPr lang="en-US" dirty="0" smtClean="0"/>
              <a:t>Inventories taken around holidays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Middle (</a:t>
            </a:r>
            <a:r>
              <a:rPr lang="en-US" sz="3600" dirty="0" err="1" smtClean="0"/>
              <a:t>January~February</a:t>
            </a:r>
            <a:r>
              <a:rPr lang="en-US" sz="3600" dirty="0" smtClean="0"/>
              <a:t> 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Optimum ski conditions</a:t>
            </a:r>
          </a:p>
          <a:p>
            <a:r>
              <a:rPr lang="en-US" dirty="0" smtClean="0"/>
              <a:t>High volume sales and production</a:t>
            </a:r>
          </a:p>
          <a:p>
            <a:r>
              <a:rPr lang="en-US" dirty="0" smtClean="0"/>
              <a:t>Maximum but steady inventory levels</a:t>
            </a:r>
          </a:p>
          <a:p>
            <a:r>
              <a:rPr lang="en-US" dirty="0" smtClean="0"/>
              <a:t>Consistent ordering patterns</a:t>
            </a:r>
          </a:p>
          <a:p>
            <a:r>
              <a:rPr lang="en-US" dirty="0" smtClean="0"/>
              <a:t>Maximize staffing levels</a:t>
            </a:r>
          </a:p>
          <a:p>
            <a:r>
              <a:rPr lang="en-US" dirty="0" smtClean="0"/>
              <a:t>More accurate physical inventories</a:t>
            </a:r>
          </a:p>
          <a:p>
            <a:r>
              <a:rPr lang="en-US" dirty="0" smtClean="0"/>
              <a:t>Best Holidays and Weekend Days and Vacation Days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764</TotalTime>
  <Words>388</Words>
  <Application>Microsoft Office PowerPoint</Application>
  <PresentationFormat>On-screen Show (4:3)</PresentationFormat>
  <Paragraphs>118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National Ski Area Association Stats</vt:lpstr>
      <vt:lpstr>Annual Skier Visits Centerplate Resorts</vt:lpstr>
      <vt:lpstr>National Ski Area Association Stats</vt:lpstr>
      <vt:lpstr>National Ski Area Association Stats</vt:lpstr>
      <vt:lpstr>Ski Resorts Operated</vt:lpstr>
      <vt:lpstr>Skier Days</vt:lpstr>
      <vt:lpstr>Seasonal Breakdown</vt:lpstr>
      <vt:lpstr>The Beginning ( November ~ December )</vt:lpstr>
      <vt:lpstr>The Middle (January~February )</vt:lpstr>
      <vt:lpstr>The End ( March~April )</vt:lpstr>
      <vt:lpstr>The Big Picture</vt:lpstr>
      <vt:lpstr>Who Owns Which Mountain Resorts 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DOberlander</dc:creator>
  <cp:lastModifiedBy>Peter</cp:lastModifiedBy>
  <cp:revision>77</cp:revision>
  <dcterms:created xsi:type="dcterms:W3CDTF">2011-10-13T16:16:09Z</dcterms:created>
  <dcterms:modified xsi:type="dcterms:W3CDTF">2013-01-17T17:28:13Z</dcterms:modified>
</cp:coreProperties>
</file>